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256" r:id="rId5"/>
    <p:sldId id="258" r:id="rId6"/>
    <p:sldId id="259" r:id="rId7"/>
    <p:sldId id="260" r:id="rId8"/>
    <p:sldId id="261" r:id="rId9"/>
    <p:sldId id="263" r:id="rId10"/>
    <p:sldId id="264" r:id="rId11"/>
    <p:sldId id="262" r:id="rId12"/>
    <p:sldId id="270" r:id="rId13"/>
    <p:sldId id="271" r:id="rId14"/>
    <p:sldId id="272" r:id="rId15"/>
    <p:sldId id="273" r:id="rId16"/>
    <p:sldId id="274" r:id="rId17"/>
    <p:sldId id="268" r:id="rId18"/>
    <p:sldId id="265" r:id="rId1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91" autoAdjust="0"/>
  </p:normalViewPr>
  <p:slideViewPr>
    <p:cSldViewPr snapToGrid="0" showGuides="1">
      <p:cViewPr>
        <p:scale>
          <a:sx n="63" d="100"/>
          <a:sy n="63" d="100"/>
        </p:scale>
        <p:origin x="804" y="56"/>
      </p:cViewPr>
      <p:guideLst>
        <p:guide pos="3840"/>
        <p:guide orient="horz" pos="2500"/>
        <p:guide pos="4951"/>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dLbls>
          <c:showLegendKey val="0"/>
          <c:showVal val="0"/>
          <c:showCatName val="0"/>
          <c:showSerName val="0"/>
          <c:showPercent val="0"/>
          <c:showBubbleSize val="0"/>
        </c:dLbls>
        <c:gapWidth val="27"/>
        <c:overlap val="5"/>
        <c:axId val="361581080"/>
        <c:axId val="361579112"/>
      </c:barChart>
      <c:catAx>
        <c:axId val="361581080"/>
        <c:scaling>
          <c:orientation val="minMax"/>
        </c:scaling>
        <c:delete val="0"/>
        <c:axPos val="b"/>
        <c:numFmt formatCode="General" sourceLinked="1"/>
        <c:majorTickMark val="none"/>
        <c:minorTickMark val="none"/>
        <c:tickLblPos val="nextTo"/>
        <c:spPr>
          <a:noFill/>
          <a:ln w="12700" cap="flat" cmpd="sng" algn="ctr">
            <a:solidFill>
              <a:schemeClr val="bg2"/>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361579112"/>
        <c:crosses val="autoZero"/>
        <c:auto val="1"/>
        <c:lblAlgn val="ctr"/>
        <c:lblOffset val="100"/>
        <c:noMultiLvlLbl val="0"/>
      </c:catAx>
      <c:valAx>
        <c:axId val="361579112"/>
        <c:scaling>
          <c:orientation val="minMax"/>
          <c:max val="50000"/>
        </c:scaling>
        <c:delete val="0"/>
        <c:axPos val="l"/>
        <c:majorGridlines>
          <c:spPr>
            <a:ln w="9525" cap="flat" cmpd="sng" algn="ctr">
              <a:solidFill>
                <a:schemeClr val="accent1">
                  <a:alpha val="20000"/>
                </a:schemeClr>
              </a:solidFill>
              <a:round/>
            </a:ln>
            <a:effectLst/>
          </c:spPr>
        </c:majorGridlines>
        <c:numFmt formatCode="[$$-409]#,##0" sourceLinked="1"/>
        <c:majorTickMark val="none"/>
        <c:minorTickMark val="none"/>
        <c:tickLblPos val="nextTo"/>
        <c:spPr>
          <a:noFill/>
          <a:ln w="12700">
            <a:solidFill>
              <a:schemeClr val="bg2"/>
            </a:solid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361581080"/>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dLbls>
          <c:showLegendKey val="0"/>
          <c:showVal val="0"/>
          <c:showCatName val="0"/>
          <c:showSerName val="0"/>
          <c:showPercent val="0"/>
          <c:showBubbleSize val="0"/>
        </c:dLbls>
        <c:gapWidth val="27"/>
        <c:overlap val="5"/>
        <c:axId val="361581080"/>
        <c:axId val="361579112"/>
      </c:barChart>
      <c:catAx>
        <c:axId val="361581080"/>
        <c:scaling>
          <c:orientation val="minMax"/>
        </c:scaling>
        <c:delete val="0"/>
        <c:axPos val="b"/>
        <c:numFmt formatCode="General" sourceLinked="1"/>
        <c:majorTickMark val="none"/>
        <c:minorTickMark val="none"/>
        <c:tickLblPos val="nextTo"/>
        <c:spPr>
          <a:noFill/>
          <a:ln w="12700" cap="flat" cmpd="sng" algn="ctr">
            <a:solidFill>
              <a:schemeClr val="bg2"/>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361579112"/>
        <c:crosses val="autoZero"/>
        <c:auto val="1"/>
        <c:lblAlgn val="ctr"/>
        <c:lblOffset val="100"/>
        <c:noMultiLvlLbl val="0"/>
      </c:catAx>
      <c:valAx>
        <c:axId val="361579112"/>
        <c:scaling>
          <c:orientation val="minMax"/>
          <c:max val="50000"/>
        </c:scaling>
        <c:delete val="0"/>
        <c:axPos val="l"/>
        <c:majorGridlines>
          <c:spPr>
            <a:ln w="9525" cap="flat" cmpd="sng" algn="ctr">
              <a:solidFill>
                <a:schemeClr val="accent1">
                  <a:alpha val="20000"/>
                </a:schemeClr>
              </a:solidFill>
              <a:round/>
            </a:ln>
            <a:effectLst/>
          </c:spPr>
        </c:majorGridlines>
        <c:numFmt formatCode="[$$-409]#,##0" sourceLinked="1"/>
        <c:majorTickMark val="none"/>
        <c:minorTickMark val="none"/>
        <c:tickLblPos val="nextTo"/>
        <c:spPr>
          <a:noFill/>
          <a:ln w="12700">
            <a:solidFill>
              <a:schemeClr val="bg2"/>
            </a:solid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361581080"/>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8.png"/></Relationships>
</file>

<file path=ppt/drawings/_rels/drawing2.xml.rels><?xml version="1.0" encoding="UTF-8" standalone="yes"?>
<Relationships xmlns="http://schemas.openxmlformats.org/package/2006/relationships"><Relationship Id="rId1" Type="http://schemas.openxmlformats.org/officeDocument/2006/relationships/image" Target="../media/image13.png"/></Relationships>
</file>

<file path=ppt/drawings/drawing1.xml><?xml version="1.0" encoding="utf-8"?>
<c:userShapes xmlns:c="http://schemas.openxmlformats.org/drawingml/2006/chart">
  <cdr:relSizeAnchor xmlns:cdr="http://schemas.openxmlformats.org/drawingml/2006/chartDrawing">
    <cdr:from>
      <cdr:x>0</cdr:x>
      <cdr:y>0</cdr:y>
    </cdr:from>
    <cdr:to>
      <cdr:x>1</cdr:x>
      <cdr:y>1</cdr:y>
    </cdr:to>
    <cdr:pic>
      <cdr:nvPicPr>
        <cdr:cNvPr id="2" name="Picture 1" descr="A screenshot of a computer screen">
          <a:extLst xmlns:a="http://schemas.openxmlformats.org/drawingml/2006/main">
            <a:ext uri="{FF2B5EF4-FFF2-40B4-BE49-F238E27FC236}">
              <a16:creationId xmlns:a16="http://schemas.microsoft.com/office/drawing/2014/main" id="{A2D65C2D-B309-90AB-BFC7-040F7935B58B}"/>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extLst>
            <a:ext uri="{28A0092B-C50C-407E-A947-70E740481C1C}">
              <a14:useLocalDpi xmlns:a14="http://schemas.microsoft.com/office/drawing/2010/main" val="0"/>
            </a:ext>
          </a:extLst>
        </a:blip>
        <a:stretch xmlns:a="http://schemas.openxmlformats.org/drawingml/2006/main">
          <a:fillRect/>
        </a:stretch>
      </cdr:blipFill>
      <cdr:spPr>
        <a:xfrm xmlns:a="http://schemas.openxmlformats.org/drawingml/2006/main">
          <a:off x="50800" y="50800"/>
          <a:ext cx="5731510" cy="3658870"/>
        </a:xfrm>
        <a:prstGeom xmlns:a="http://schemas.openxmlformats.org/drawingml/2006/main" prst="rect">
          <a:avLst/>
        </a:prstGeom>
      </cdr:spPr>
    </cdr:pic>
  </cdr:relSizeAnchor>
</c:userShapes>
</file>

<file path=ppt/drawings/drawing2.xml><?xml version="1.0" encoding="utf-8"?>
<c:userShapes xmlns:c="http://schemas.openxmlformats.org/drawingml/2006/chart">
  <cdr:relSizeAnchor xmlns:cdr="http://schemas.openxmlformats.org/drawingml/2006/chartDrawing">
    <cdr:from>
      <cdr:x>0</cdr:x>
      <cdr:y>0</cdr:y>
    </cdr:from>
    <cdr:to>
      <cdr:x>1</cdr:x>
      <cdr:y>0.98538</cdr:y>
    </cdr:to>
    <cdr:pic>
      <cdr:nvPicPr>
        <cdr:cNvPr id="3" name="Picture 2" descr="A screen shot of a graph&#10;&#10;Description automatically generated">
          <a:extLst xmlns:a="http://schemas.openxmlformats.org/drawingml/2006/main">
            <a:ext uri="{FF2B5EF4-FFF2-40B4-BE49-F238E27FC236}">
              <a16:creationId xmlns:a16="http://schemas.microsoft.com/office/drawing/2014/main" id="{8CB6EF13-1B38-DA87-FCB5-17690F09C37D}"/>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cstate="print">
          <a:extLst>
            <a:ext uri="{28A0092B-C50C-407E-A947-70E740481C1C}">
              <a14:useLocalDpi xmlns:a14="http://schemas.microsoft.com/office/drawing/2010/main" val="0"/>
            </a:ext>
          </a:extLst>
        </a:blip>
        <a:stretch xmlns:a="http://schemas.openxmlformats.org/drawingml/2006/main">
          <a:fillRect/>
        </a:stretch>
      </cdr:blipFill>
      <cdr:spPr>
        <a:xfrm xmlns:a="http://schemas.openxmlformats.org/drawingml/2006/main">
          <a:off x="-5734050" y="0"/>
          <a:ext cx="5976880" cy="5199930"/>
        </a:xfrm>
        <a:prstGeom xmlns:a="http://schemas.openxmlformats.org/drawingml/2006/main" prst="rect">
          <a:avLst/>
        </a:prstGeom>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11/14/2024</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11/14/2024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id="{540A1271-E1E7-40AB-9552-9B4249544008}"/>
              </a:ext>
              <a:ext uri="{C183D7F6-B498-43B3-948B-1728B52AA6E4}">
                <adec:decorative xmlns:adec="http://schemas.microsoft.com/office/drawing/2017/decorative"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a:t>Click to edit Master subtitle style</a:t>
            </a:r>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88C711-3D16-496B-BF96-001A0C0A3AAF}"/>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table</a:t>
            </a:r>
            <a:endParaRPr lang="en-US" noProof="0" dirty="0"/>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C23D1-BE9A-4E52-9BEF-D55C4CB7574F}"/>
              </a:ext>
              <a:ext uri="{C183D7F6-B498-43B3-948B-1728B52AA6E4}">
                <adec:decorative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a:t>Click icon to add media</a:t>
            </a:r>
            <a:endParaRPr lang="en-US" noProof="0"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noProof="0" smtClean="0"/>
              <a:pPr/>
              <a:t>‹#›</a:t>
            </a:fld>
            <a:endParaRPr lang="en-US" noProof="0"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r>
              <a:rPr lang="en-US" noProof="0"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noProof="0" dirty="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go.microsoft.com/fwlink/?linkid=2006808&amp;clcid=0x409" TargetMode="Externa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hyperlink" Target="mailto:rk1208@scarletmail.rutgers.edu" TargetMode="Externa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E70722D-0BC0-4487-812D-1E4E0DEC1129}"/>
              </a:ext>
            </a:extLst>
          </p:cNvPr>
          <p:cNvSpPr>
            <a:spLocks noGrp="1"/>
          </p:cNvSpPr>
          <p:nvPr>
            <p:ph type="body" sz="quarter" idx="20"/>
          </p:nvPr>
        </p:nvSpPr>
        <p:spPr>
          <a:xfrm>
            <a:off x="3800475" y="1386503"/>
            <a:ext cx="4367531" cy="324417"/>
          </a:xfrm>
        </p:spPr>
        <p:txBody>
          <a:bodyPr/>
          <a:lstStyle/>
          <a:p>
            <a:r>
              <a:rPr lang="en-US" dirty="0"/>
              <a:t>MAY</a:t>
            </a:r>
            <a:endParaRPr lang="ru-RU" dirty="0"/>
          </a:p>
        </p:txBody>
      </p:sp>
      <p:sp>
        <p:nvSpPr>
          <p:cNvPr id="2" name="Text Placeholder 1">
            <a:extLst>
              <a:ext uri="{FF2B5EF4-FFF2-40B4-BE49-F238E27FC236}">
                <a16:creationId xmlns:a16="http://schemas.microsoft.com/office/drawing/2014/main" id="{7D65CF0B-BB68-4A49-91EE-96E78E8CAD61}"/>
              </a:ext>
            </a:extLst>
          </p:cNvPr>
          <p:cNvSpPr>
            <a:spLocks noGrp="1"/>
          </p:cNvSpPr>
          <p:nvPr>
            <p:ph type="body" sz="quarter" idx="21"/>
          </p:nvPr>
        </p:nvSpPr>
        <p:spPr>
          <a:xfrm>
            <a:off x="3800475" y="1778841"/>
            <a:ext cx="4367531" cy="324417"/>
          </a:xfrm>
        </p:spPr>
        <p:txBody>
          <a:bodyPr/>
          <a:lstStyle/>
          <a:p>
            <a:r>
              <a:rPr lang="en-US" dirty="0"/>
              <a:t>2024</a:t>
            </a:r>
            <a:endParaRPr lang="ru-RU" dirty="0"/>
          </a:p>
        </p:txBody>
      </p:sp>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a:xfrm>
            <a:off x="1009349" y="2008971"/>
            <a:ext cx="10117959" cy="2250807"/>
          </a:xfrm>
        </p:spPr>
        <p:txBody>
          <a:bodyPr/>
          <a:lstStyle/>
          <a:p>
            <a:pPr marL="0" marR="0" algn="ctr">
              <a:lnSpc>
                <a:spcPct val="150000"/>
              </a:lnSpc>
              <a:spcBef>
                <a:spcPts val="0"/>
              </a:spcBef>
              <a:spcAft>
                <a:spcPts val="800"/>
              </a:spcAft>
            </a:pPr>
            <a:r>
              <a:rPr lang="en-IN" sz="4400" b="1" kern="0" dirty="0">
                <a:effectLst/>
                <a:latin typeface="Times New Roman" panose="02020603050405020304" pitchFamily="18" charset="0"/>
                <a:ea typeface="Calibri" panose="020F0502020204030204" pitchFamily="34" charset="0"/>
                <a:cs typeface="Times New Roman" panose="02020603050405020304" pitchFamily="18" charset="0"/>
              </a:rPr>
              <a:t>A Global Perspective on </a:t>
            </a:r>
            <a:br>
              <a:rPr lang="en-IN" sz="4400" b="1" kern="0" dirty="0">
                <a:effectLst/>
                <a:latin typeface="Times New Roman" panose="02020603050405020304" pitchFamily="18" charset="0"/>
                <a:ea typeface="Calibri" panose="020F0502020204030204" pitchFamily="34" charset="0"/>
                <a:cs typeface="Times New Roman" panose="02020603050405020304" pitchFamily="18" charset="0"/>
              </a:rPr>
            </a:br>
            <a:r>
              <a:rPr lang="en-IN" sz="4400" b="1" kern="0" dirty="0">
                <a:effectLst/>
                <a:latin typeface="Times New Roman" panose="02020603050405020304" pitchFamily="18" charset="0"/>
                <a:ea typeface="Calibri" panose="020F0502020204030204" pitchFamily="34" charset="0"/>
                <a:cs typeface="Times New Roman" panose="02020603050405020304" pitchFamily="18" charset="0"/>
              </a:rPr>
              <a:t>Air Pollution</a:t>
            </a:r>
            <a:endParaRPr lang="en-US" sz="44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 Placeholder 4">
            <a:extLst>
              <a:ext uri="{FF2B5EF4-FFF2-40B4-BE49-F238E27FC236}">
                <a16:creationId xmlns:a16="http://schemas.microsoft.com/office/drawing/2014/main" id="{B623514F-9C9F-4868-A7D9-66CAA07E615D}"/>
              </a:ext>
            </a:extLst>
          </p:cNvPr>
          <p:cNvSpPr>
            <a:spLocks noGrp="1"/>
          </p:cNvSpPr>
          <p:nvPr>
            <p:ph type="body" sz="quarter" idx="13"/>
          </p:nvPr>
        </p:nvSpPr>
        <p:spPr>
          <a:xfrm>
            <a:off x="1050857" y="4720037"/>
            <a:ext cx="10287703" cy="1680763"/>
          </a:xfrm>
        </p:spPr>
        <p:txBody>
          <a:bodyPr/>
          <a:lstStyle/>
          <a:p>
            <a:r>
              <a:rPr lang="en-US" sz="1800" dirty="0"/>
              <a:t>Data Analysis and Visualization </a:t>
            </a:r>
          </a:p>
          <a:p>
            <a:r>
              <a:rPr lang="en-US" sz="1800" dirty="0"/>
              <a:t>Final Project Presentation </a:t>
            </a:r>
          </a:p>
          <a:p>
            <a:r>
              <a:rPr lang="en-US" sz="1800" dirty="0"/>
              <a:t>By</a:t>
            </a:r>
          </a:p>
          <a:p>
            <a:r>
              <a:rPr lang="en-US" sz="1800" dirty="0"/>
              <a:t>RITIK KUMAR </a:t>
            </a:r>
            <a:endParaRPr lang="ru-RU" sz="1800" dirty="0"/>
          </a:p>
        </p:txBody>
      </p:sp>
      <p:pic>
        <p:nvPicPr>
          <p:cNvPr id="7" name="Picture 6">
            <a:extLst>
              <a:ext uri="{FF2B5EF4-FFF2-40B4-BE49-F238E27FC236}">
                <a16:creationId xmlns:a16="http://schemas.microsoft.com/office/drawing/2014/main" id="{8EE0B9A8-52DB-EC86-83CC-988105D5711F}"/>
              </a:ext>
            </a:extLst>
          </p:cNvPr>
          <p:cNvPicPr>
            <a:picLocks noChangeAspect="1"/>
          </p:cNvPicPr>
          <p:nvPr/>
        </p:nvPicPr>
        <p:blipFill>
          <a:blip r:embed="rId2"/>
          <a:stretch>
            <a:fillRect/>
          </a:stretch>
        </p:blipFill>
        <p:spPr>
          <a:xfrm>
            <a:off x="418848" y="316547"/>
            <a:ext cx="1752937" cy="435293"/>
          </a:xfrm>
          <a:prstGeom prst="rect">
            <a:avLst/>
          </a:prstGeom>
        </p:spPr>
      </p:pic>
    </p:spTree>
    <p:extLst>
      <p:ext uri="{BB962C8B-B14F-4D97-AF65-F5344CB8AC3E}">
        <p14:creationId xmlns:p14="http://schemas.microsoft.com/office/powerpoint/2010/main" val="2142316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a:xfrm>
            <a:off x="951416" y="1824990"/>
            <a:ext cx="4357688" cy="1737360"/>
          </a:xfrm>
        </p:spPr>
        <p:txBody>
          <a:bodyPr>
            <a:normAutofit/>
          </a:bodyPr>
          <a:lstStyle/>
          <a:p>
            <a:pPr marL="0" marR="0" algn="just">
              <a:lnSpc>
                <a:spcPct val="107000"/>
              </a:lnSpc>
              <a:spcBef>
                <a:spcPts val="0"/>
              </a:spcBef>
              <a:spcAft>
                <a:spcPts val="800"/>
              </a:spcAf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Visual 5 – Cluster wise for the highest air-polluted countries</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 Placeholder 3">
            <a:extLst>
              <a:ext uri="{FF2B5EF4-FFF2-40B4-BE49-F238E27FC236}">
                <a16:creationId xmlns:a16="http://schemas.microsoft.com/office/drawing/2014/main" id="{BE02D267-7BE2-4596-B469-BB4DC32CC0DB}"/>
              </a:ext>
            </a:extLst>
          </p:cNvPr>
          <p:cNvSpPr>
            <a:spLocks noGrp="1"/>
          </p:cNvSpPr>
          <p:nvPr>
            <p:ph type="body" sz="quarter" idx="16"/>
          </p:nvPr>
        </p:nvSpPr>
        <p:spPr>
          <a:xfrm>
            <a:off x="934004" y="3337206"/>
            <a:ext cx="4357688" cy="2094110"/>
          </a:xfrm>
        </p:spPr>
        <p:txBody>
          <a:bodyPr/>
          <a:lstStyle/>
          <a:p>
            <a:pPr marL="0" marR="0" algn="just">
              <a:lnSpc>
                <a:spcPct val="107000"/>
              </a:lnSpc>
              <a:spcBef>
                <a:spcPts val="0"/>
              </a:spcBef>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The visualization focuses on </a:t>
            </a:r>
            <a:r>
              <a:rPr lang="en-IN" sz="1800" kern="100" dirty="0" err="1">
                <a:effectLst/>
                <a:latin typeface="Times New Roman" panose="02020603050405020304" pitchFamily="18" charset="0"/>
                <a:ea typeface="Calibri" panose="020F0502020204030204" pitchFamily="34" charset="0"/>
                <a:cs typeface="Times New Roman" panose="02020603050405020304" pitchFamily="18" charset="0"/>
              </a:rPr>
              <a:t>analyzing</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air pollution trends across different nations over time, highlighting the United States, China, India, Germany, and the United Kingdom as the five countries most affected by air pollution. This finding can be attributed to a combination of factors including population density, levels of industrialization, economic development, energy consumption, and emissions from transportation.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9" name="Chart Placeholder 8" descr="Chart">
            <a:extLst>
              <a:ext uri="{FF2B5EF4-FFF2-40B4-BE49-F238E27FC236}">
                <a16:creationId xmlns:a16="http://schemas.microsoft.com/office/drawing/2014/main" id="{25AF9D8E-348F-4D20-A3D5-4634B274F97D}"/>
              </a:ext>
            </a:extLst>
          </p:cNvPr>
          <p:cNvGraphicFramePr>
            <a:graphicFrameLocks noGrp="1"/>
          </p:cNvGraphicFramePr>
          <p:nvPr>
            <p:ph type="chart" sz="quarter" idx="32"/>
            <p:extLst>
              <p:ext uri="{D42A27DB-BD31-4B8C-83A1-F6EECF244321}">
                <p14:modId xmlns:p14="http://schemas.microsoft.com/office/powerpoint/2010/main" val="2490243797"/>
              </p:ext>
            </p:extLst>
          </p:nvPr>
        </p:nvGraphicFramePr>
        <p:xfrm>
          <a:off x="5734050" y="859316"/>
          <a:ext cx="5976880" cy="5259168"/>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a:lstStyle/>
          <a:p>
            <a:fld id="{D495E168-DA5E-4888-8D8A-92B118324C14}" type="slidenum">
              <a:rPr lang="en-US" smtClean="0"/>
              <a:pPr/>
              <a:t>10</a:t>
            </a:fld>
            <a:endParaRPr lang="en-US" dirty="0"/>
          </a:p>
        </p:txBody>
      </p:sp>
      <p:pic>
        <p:nvPicPr>
          <p:cNvPr id="3" name="Picture 2">
            <a:extLst>
              <a:ext uri="{FF2B5EF4-FFF2-40B4-BE49-F238E27FC236}">
                <a16:creationId xmlns:a16="http://schemas.microsoft.com/office/drawing/2014/main" id="{C4A15A2C-334F-D572-781F-EA9A6F597B73}"/>
              </a:ext>
            </a:extLst>
          </p:cNvPr>
          <p:cNvPicPr>
            <a:picLocks noChangeAspect="1"/>
          </p:cNvPicPr>
          <p:nvPr/>
        </p:nvPicPr>
        <p:blipFill>
          <a:blip r:embed="rId3"/>
          <a:stretch>
            <a:fillRect/>
          </a:stretch>
        </p:blipFill>
        <p:spPr>
          <a:xfrm>
            <a:off x="327408" y="326707"/>
            <a:ext cx="1752937" cy="435293"/>
          </a:xfrm>
          <a:prstGeom prst="rect">
            <a:avLst/>
          </a:prstGeom>
        </p:spPr>
      </p:pic>
    </p:spTree>
    <p:extLst>
      <p:ext uri="{BB962C8B-B14F-4D97-AF65-F5344CB8AC3E}">
        <p14:creationId xmlns:p14="http://schemas.microsoft.com/office/powerpoint/2010/main" val="1647666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C77C5D-1541-4D4C-8CD9-E4CB2D74FBB4}"/>
              </a:ext>
            </a:extLst>
          </p:cNvPr>
          <p:cNvSpPr>
            <a:spLocks noGrp="1"/>
          </p:cNvSpPr>
          <p:nvPr>
            <p:ph type="title"/>
          </p:nvPr>
        </p:nvSpPr>
        <p:spPr>
          <a:xfrm>
            <a:off x="1850012" y="689490"/>
            <a:ext cx="9041418" cy="1262367"/>
          </a:xfrm>
        </p:spPr>
        <p:txBody>
          <a:bodyPr>
            <a:normAutofit/>
          </a:bodyPr>
          <a:lstStyle/>
          <a:p>
            <a:pPr marL="0" marR="0" algn="just">
              <a:lnSpc>
                <a:spcPct val="107000"/>
              </a:lnSpc>
              <a:spcBef>
                <a:spcPts val="0"/>
              </a:spcBef>
              <a:spcAft>
                <a:spcPts val="800"/>
              </a:spcAf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Visual 6 – Lead Pollutants Affecting the Highly Polluted Countries</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20ED71B1-7851-43AD-8F7D-18071590E8BF}"/>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95F1F869-7372-4C01-A626-993295149E3E}"/>
              </a:ext>
            </a:extLst>
          </p:cNvPr>
          <p:cNvSpPr>
            <a:spLocks noGrp="1"/>
          </p:cNvSpPr>
          <p:nvPr>
            <p:ph type="sldNum" sz="quarter" idx="10"/>
          </p:nvPr>
        </p:nvSpPr>
        <p:spPr/>
        <p:txBody>
          <a:bodyPr/>
          <a:lstStyle/>
          <a:p>
            <a:fld id="{D495E168-DA5E-4888-8D8A-92B118324C14}" type="slidenum">
              <a:rPr lang="en-US" smtClean="0"/>
              <a:pPr/>
              <a:t>11</a:t>
            </a:fld>
            <a:endParaRPr lang="en-US" dirty="0"/>
          </a:p>
        </p:txBody>
      </p:sp>
      <p:pic>
        <p:nvPicPr>
          <p:cNvPr id="7" name="Picture 6" descr="A graph of a graph">
            <a:extLst>
              <a:ext uri="{FF2B5EF4-FFF2-40B4-BE49-F238E27FC236}">
                <a16:creationId xmlns:a16="http://schemas.microsoft.com/office/drawing/2014/main" id="{F3D12248-3403-83D7-2DAF-0D6E38474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1468" y="1817688"/>
            <a:ext cx="7649063" cy="4219556"/>
          </a:xfrm>
          <a:prstGeom prst="rect">
            <a:avLst/>
          </a:prstGeom>
        </p:spPr>
      </p:pic>
      <p:pic>
        <p:nvPicPr>
          <p:cNvPr id="8" name="Picture 7">
            <a:extLst>
              <a:ext uri="{FF2B5EF4-FFF2-40B4-BE49-F238E27FC236}">
                <a16:creationId xmlns:a16="http://schemas.microsoft.com/office/drawing/2014/main" id="{89F4BFEA-34FB-E03D-D120-AF3ABF1FF796}"/>
              </a:ext>
            </a:extLst>
          </p:cNvPr>
          <p:cNvPicPr>
            <a:picLocks noChangeAspect="1"/>
          </p:cNvPicPr>
          <p:nvPr/>
        </p:nvPicPr>
        <p:blipFill>
          <a:blip r:embed="rId3"/>
          <a:stretch>
            <a:fillRect/>
          </a:stretch>
        </p:blipFill>
        <p:spPr>
          <a:xfrm>
            <a:off x="327408" y="326707"/>
            <a:ext cx="1752937" cy="435293"/>
          </a:xfrm>
          <a:prstGeom prst="rect">
            <a:avLst/>
          </a:prstGeom>
        </p:spPr>
      </p:pic>
    </p:spTree>
    <p:extLst>
      <p:ext uri="{BB962C8B-B14F-4D97-AF65-F5344CB8AC3E}">
        <p14:creationId xmlns:p14="http://schemas.microsoft.com/office/powerpoint/2010/main" val="4212757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a:xfrm>
            <a:off x="3794503" y="590680"/>
            <a:ext cx="4930855" cy="1325563"/>
          </a:xfrm>
        </p:spPr>
        <p:txBody>
          <a:bodyPr>
            <a:normAutofit/>
          </a:bodyPr>
          <a:lstStyle/>
          <a:p>
            <a:pPr marL="0" marR="0" algn="just">
              <a:lnSpc>
                <a:spcPct val="107000"/>
              </a:lnSpc>
              <a:spcBef>
                <a:spcPts val="0"/>
              </a:spcBef>
              <a:spcAft>
                <a:spcPts val="800"/>
              </a:spcAf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Visual 7 – Pollutants Over the Years</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 Placeholder 6">
            <a:extLst>
              <a:ext uri="{FF2B5EF4-FFF2-40B4-BE49-F238E27FC236}">
                <a16:creationId xmlns:a16="http://schemas.microsoft.com/office/drawing/2014/main" id="{3FC3CF09-BAFF-4590-A12C-E378DFF1DA5E}"/>
              </a:ext>
            </a:extLst>
          </p:cNvPr>
          <p:cNvSpPr>
            <a:spLocks noGrp="1"/>
          </p:cNvSpPr>
          <p:nvPr>
            <p:ph type="body" sz="quarter" idx="20"/>
          </p:nvPr>
        </p:nvSpPr>
        <p:spPr>
          <a:xfrm>
            <a:off x="535411" y="2063585"/>
            <a:ext cx="4444213" cy="3783243"/>
          </a:xfrm>
        </p:spPr>
        <p:txBody>
          <a:bodyPr>
            <a:noAutofit/>
          </a:bodyPr>
          <a:lstStyle/>
          <a:p>
            <a:pPr marL="0" marR="0" algn="just">
              <a:lnSpc>
                <a:spcPct val="107000"/>
              </a:lnSpc>
              <a:spcBef>
                <a:spcPts val="0"/>
              </a:spcBef>
              <a:spcAft>
                <a:spcPts val="800"/>
              </a:spcAft>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This visualization examines the contribution of various air pollutants to overall air pollution from the 1800s through 2020. The data highlights a significant escalation in air pollution beginning around 1900, coinciding with the era of intense industrialization and urbanization. This historical analysis provides a clear linkage between human activities and the rise in air pollution, underscoring the impact of industrial processes, transportation, and other human-driven factors on air quality. The graph details the roles of ammonia, </a:t>
            </a:r>
            <a:r>
              <a:rPr lang="en-IN" sz="1400" kern="100" dirty="0" err="1">
                <a:effectLst/>
                <a:latin typeface="Times New Roman" panose="02020603050405020304" pitchFamily="18" charset="0"/>
                <a:ea typeface="Calibri" panose="020F0502020204030204" pitchFamily="34" charset="0"/>
                <a:cs typeface="Times New Roman" panose="02020603050405020304" pitchFamily="18" charset="0"/>
              </a:rPr>
              <a:t>sulfur</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dioxide, organic carbon, carbon monoxide, NMVOCs, and nitrogen oxide, illustrating the intricate relationships among these pollutants. Each pollutant originates from different sources and contributes uniquely to air quality issues. This detailed visualization serves as an essential tool for tracing the evolution of air pollution over centuries and highlights the urgent need for sustainable practices and policy measures to combat the environmental challenges posed by these emissions.</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12</a:t>
            </a:fld>
            <a:endParaRPr lang="en-US" dirty="0"/>
          </a:p>
        </p:txBody>
      </p:sp>
      <p:pic>
        <p:nvPicPr>
          <p:cNvPr id="3" name="Picture 2" descr="A screenshot of a graph&#10;&#10;Description automatically generated">
            <a:extLst>
              <a:ext uri="{FF2B5EF4-FFF2-40B4-BE49-F238E27FC236}">
                <a16:creationId xmlns:a16="http://schemas.microsoft.com/office/drawing/2014/main" id="{0DD052E1-CD41-C55A-C492-25EBE399BC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34236" y="2206804"/>
            <a:ext cx="6122353" cy="3783243"/>
          </a:xfrm>
          <a:prstGeom prst="rect">
            <a:avLst/>
          </a:prstGeom>
        </p:spPr>
      </p:pic>
      <p:pic>
        <p:nvPicPr>
          <p:cNvPr id="4" name="Picture 3">
            <a:extLst>
              <a:ext uri="{FF2B5EF4-FFF2-40B4-BE49-F238E27FC236}">
                <a16:creationId xmlns:a16="http://schemas.microsoft.com/office/drawing/2014/main" id="{EDC88ADC-35AA-C166-86CB-7BA644BB73EF}"/>
              </a:ext>
            </a:extLst>
          </p:cNvPr>
          <p:cNvPicPr>
            <a:picLocks noChangeAspect="1"/>
          </p:cNvPicPr>
          <p:nvPr/>
        </p:nvPicPr>
        <p:blipFill>
          <a:blip r:embed="rId3"/>
          <a:stretch>
            <a:fillRect/>
          </a:stretch>
        </p:blipFill>
        <p:spPr>
          <a:xfrm>
            <a:off x="327408" y="326707"/>
            <a:ext cx="1752937" cy="435293"/>
          </a:xfrm>
          <a:prstGeom prst="rect">
            <a:avLst/>
          </a:prstGeom>
        </p:spPr>
      </p:pic>
    </p:spTree>
    <p:extLst>
      <p:ext uri="{BB962C8B-B14F-4D97-AF65-F5344CB8AC3E}">
        <p14:creationId xmlns:p14="http://schemas.microsoft.com/office/powerpoint/2010/main" val="3128213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a:xfrm>
            <a:off x="864631" y="870333"/>
            <a:ext cx="4434481" cy="1392694"/>
          </a:xfrm>
        </p:spPr>
        <p:txBody>
          <a:bodyPr>
            <a:normAutofit/>
          </a:bodyPr>
          <a:lstStyle/>
          <a:p>
            <a:pPr marL="0" marR="0" algn="just">
              <a:lnSpc>
                <a:spcPct val="107000"/>
              </a:lnSpc>
              <a:spcBef>
                <a:spcPts val="0"/>
              </a:spcBef>
              <a:spcAft>
                <a:spcPts val="800"/>
              </a:spcAft>
            </a:pPr>
            <a:r>
              <a:rPr lang="en-US" sz="2000" b="1" kern="100" dirty="0">
                <a:effectLst/>
                <a:latin typeface="Times New Roman" panose="02020603050405020304" pitchFamily="18" charset="0"/>
                <a:ea typeface="Calibri" panose="020F0502020204030204" pitchFamily="34" charset="0"/>
                <a:cs typeface="Times New Roman" panose="02020603050405020304" pitchFamily="18" charset="0"/>
              </a:rPr>
              <a:t>Visual 8 – Countries influenced by Carbon dioxide and nitrogen oxide</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 Placeholder 5">
            <a:extLst>
              <a:ext uri="{FF2B5EF4-FFF2-40B4-BE49-F238E27FC236}">
                <a16:creationId xmlns:a16="http://schemas.microsoft.com/office/drawing/2014/main" id="{7E54AC28-9C3E-4734-B2BB-5EC5F60F5559}"/>
              </a:ext>
            </a:extLst>
          </p:cNvPr>
          <p:cNvSpPr>
            <a:spLocks noGrp="1"/>
          </p:cNvSpPr>
          <p:nvPr>
            <p:ph type="body" sz="quarter" idx="15"/>
          </p:nvPr>
        </p:nvSpPr>
        <p:spPr>
          <a:xfrm>
            <a:off x="710396" y="2145698"/>
            <a:ext cx="4974308" cy="3627141"/>
          </a:xfrm>
        </p:spPr>
        <p:txBody>
          <a:bodyPr>
            <a:normAutofit/>
          </a:bodyPr>
          <a:lstStyle/>
          <a:p>
            <a:r>
              <a:rPr lang="en-US" sz="1800" dirty="0">
                <a:effectLst/>
                <a:latin typeface="Times New Roman" panose="02020603050405020304" pitchFamily="18" charset="0"/>
                <a:ea typeface="Calibri" panose="020F0502020204030204" pitchFamily="34" charset="0"/>
              </a:rPr>
              <a:t>The visualization, titled "Countries Influenced by Carbon Dioxide and Nitrogen Oxide," utilizes a bubble chart to depict the relative impact of these two key air pollutants across various global regions. In this chart, the size of each bubble represents the combined emissions of Carbon Dioxide (CO2) and Nitrogen Oxide (NOx) for the corresponding region, offering a clear visual representation of the distribution and severity of pollution contributed by each area. Notably, the chart highlights that high-income countries, along with China and the United States, show significantly larger bubbles, indicating their major contributions to global emissions.</a:t>
            </a:r>
            <a:endParaRPr lang="en-US" sz="1800" b="1" dirty="0">
              <a:effectLst/>
              <a:latin typeface="Times New Roman" panose="02020603050405020304" pitchFamily="18" charset="0"/>
              <a:ea typeface="Calibri" panose="020F0502020204030204" pitchFamily="34" charset="0"/>
            </a:endParaRPr>
          </a:p>
          <a:p>
            <a:endParaRPr lang="en-US" dirty="0"/>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a:lstStyle/>
          <a:p>
            <a:fld id="{D495E168-DA5E-4888-8D8A-92B118324C14}" type="slidenum">
              <a:rPr lang="en-US" smtClean="0"/>
              <a:pPr/>
              <a:t>13</a:t>
            </a:fld>
            <a:endParaRPr lang="en-US" dirty="0"/>
          </a:p>
        </p:txBody>
      </p:sp>
      <p:pic>
        <p:nvPicPr>
          <p:cNvPr id="5" name="Picture 4" descr="A screenshot of a computer screen&#10;&#10;Description automatically generated">
            <a:extLst>
              <a:ext uri="{FF2B5EF4-FFF2-40B4-BE49-F238E27FC236}">
                <a16:creationId xmlns:a16="http://schemas.microsoft.com/office/drawing/2014/main" id="{9C13EB01-F33D-34AC-BB10-8C3566610D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30083" y="1778061"/>
            <a:ext cx="5151521" cy="3887567"/>
          </a:xfrm>
          <a:prstGeom prst="rect">
            <a:avLst/>
          </a:prstGeom>
        </p:spPr>
      </p:pic>
      <p:pic>
        <p:nvPicPr>
          <p:cNvPr id="7" name="Picture 6">
            <a:extLst>
              <a:ext uri="{FF2B5EF4-FFF2-40B4-BE49-F238E27FC236}">
                <a16:creationId xmlns:a16="http://schemas.microsoft.com/office/drawing/2014/main" id="{71A4FE67-03C3-A401-2428-FB9A1818570A}"/>
              </a:ext>
            </a:extLst>
          </p:cNvPr>
          <p:cNvPicPr>
            <a:picLocks noChangeAspect="1"/>
          </p:cNvPicPr>
          <p:nvPr/>
        </p:nvPicPr>
        <p:blipFill>
          <a:blip r:embed="rId3"/>
          <a:stretch>
            <a:fillRect/>
          </a:stretch>
        </p:blipFill>
        <p:spPr>
          <a:xfrm>
            <a:off x="327408" y="326707"/>
            <a:ext cx="1752937" cy="435293"/>
          </a:xfrm>
          <a:prstGeom prst="rect">
            <a:avLst/>
          </a:prstGeom>
        </p:spPr>
      </p:pic>
    </p:spTree>
    <p:extLst>
      <p:ext uri="{BB962C8B-B14F-4D97-AF65-F5344CB8AC3E}">
        <p14:creationId xmlns:p14="http://schemas.microsoft.com/office/powerpoint/2010/main" val="1851549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a:xfrm>
            <a:off x="3764280" y="1025525"/>
            <a:ext cx="4424680" cy="854075"/>
          </a:xfrm>
        </p:spPr>
        <p:txBody>
          <a:bodyPr>
            <a:normAutofit fontScale="90000"/>
          </a:bodyPr>
          <a:lstStyle/>
          <a:p>
            <a:r>
              <a:rPr lang="en-IN" sz="4900" b="1" kern="100" dirty="0">
                <a:effectLst/>
                <a:latin typeface="Times New Roman" panose="02020603050405020304" pitchFamily="18" charset="0"/>
                <a:ea typeface="Calibri" panose="020F0502020204030204" pitchFamily="34" charset="0"/>
                <a:cs typeface="Times New Roman" panose="02020603050405020304" pitchFamily="18" charset="0"/>
              </a:rPr>
              <a:t>Conclusion</a:t>
            </a:r>
            <a:br>
              <a:rPr lang="en-US" sz="32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3200" dirty="0"/>
          </a:p>
        </p:txBody>
      </p:sp>
      <p:sp>
        <p:nvSpPr>
          <p:cNvPr id="8" name="TextBox 7">
            <a:hlinkClick r:id="rId2"/>
            <a:extLst>
              <a:ext uri="{FF2B5EF4-FFF2-40B4-BE49-F238E27FC236}">
                <a16:creationId xmlns:a16="http://schemas.microsoft.com/office/drawing/2014/main" id="{5FC6C278-4035-446A-A94B-030E792FDDF5}"/>
              </a:ext>
            </a:extLst>
          </p:cNvPr>
          <p:cNvSpPr txBox="1"/>
          <p:nvPr/>
        </p:nvSpPr>
        <p:spPr>
          <a:xfrm>
            <a:off x="1547812" y="1879600"/>
            <a:ext cx="9567227" cy="3385542"/>
          </a:xfrm>
          <a:prstGeom prst="rect">
            <a:avLst/>
          </a:prstGeom>
          <a:noFill/>
        </p:spPr>
        <p:txBody>
          <a:bodyPr wrap="square" rtlCol="0">
            <a:spAutoFit/>
          </a:bodyPr>
          <a:lstStyle/>
          <a:p>
            <a:pPr algn="ctr"/>
            <a:r>
              <a:rPr lang="en-IN" sz="1800" kern="100"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In conclusion, the extensive data analysis and visualizations provided in this study demonstrate the complex nature of air pollution, influenced by a range of economic, regulatory, technological, and societal factors. While the United States and China are significant contributors to global pollution levels, their differing trends highlight the effects of various approaches, including stringent regulatory frameworks and the implementation of cleaner technologies. The primary pollutants impacting these nations, such as NMVOCs, CO, and SO2, show varied trends that are shaped by levels of industrialization, regulatory measures, and public consciousness. Additionally, the analysis pinpoints crucial pollutants in Germany, India, and the United Kingdom, underscoring the necessity for customized approaches to address these issues. Overall, the findings emphasize the critical need for global initiatives focused on sustainable practices and policy actions to reduce air pollution effectively.</a:t>
            </a:r>
            <a:endParaRPr lang="en-US" sz="1800" kern="1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US" sz="1600" u="sng" dirty="0">
              <a:solidFill>
                <a:schemeClr val="bg1"/>
              </a:solidFill>
            </a:endParaRPr>
          </a:p>
        </p:txBody>
      </p:sp>
      <p:sp>
        <p:nvSpPr>
          <p:cNvPr id="3" name="Slide Number Placeholder 2">
            <a:extLst>
              <a:ext uri="{FF2B5EF4-FFF2-40B4-BE49-F238E27FC236}">
                <a16:creationId xmlns:a16="http://schemas.microsoft.com/office/drawing/2014/main" id="{D2702AE2-358E-4E9A-AF91-90EFED7991A0}"/>
              </a:ext>
            </a:extLst>
          </p:cNvPr>
          <p:cNvSpPr>
            <a:spLocks noGrp="1"/>
          </p:cNvSpPr>
          <p:nvPr>
            <p:ph type="sldNum" sz="quarter" idx="10"/>
          </p:nvPr>
        </p:nvSpPr>
        <p:spPr/>
        <p:txBody>
          <a:bodyPr/>
          <a:lstStyle/>
          <a:p>
            <a:fld id="{D495E168-DA5E-4888-8D8A-92B118324C14}" type="slidenum">
              <a:rPr lang="en-US" smtClean="0"/>
              <a:pPr/>
              <a:t>14</a:t>
            </a:fld>
            <a:endParaRPr lang="en-US" dirty="0"/>
          </a:p>
        </p:txBody>
      </p:sp>
      <p:pic>
        <p:nvPicPr>
          <p:cNvPr id="6" name="Picture 5">
            <a:extLst>
              <a:ext uri="{FF2B5EF4-FFF2-40B4-BE49-F238E27FC236}">
                <a16:creationId xmlns:a16="http://schemas.microsoft.com/office/drawing/2014/main" id="{93B3F50B-F460-364F-49B9-F26BE3496A58}"/>
              </a:ext>
            </a:extLst>
          </p:cNvPr>
          <p:cNvPicPr>
            <a:picLocks noChangeAspect="1"/>
          </p:cNvPicPr>
          <p:nvPr/>
        </p:nvPicPr>
        <p:blipFill>
          <a:blip r:embed="rId3"/>
          <a:stretch>
            <a:fillRect/>
          </a:stretch>
        </p:blipFill>
        <p:spPr>
          <a:xfrm>
            <a:off x="486588" y="374391"/>
            <a:ext cx="1525092" cy="377288"/>
          </a:xfrm>
          <a:prstGeom prst="rect">
            <a:avLst/>
          </a:prstGeom>
        </p:spPr>
      </p:pic>
    </p:spTree>
    <p:extLst>
      <p:ext uri="{BB962C8B-B14F-4D97-AF65-F5344CB8AC3E}">
        <p14:creationId xmlns:p14="http://schemas.microsoft.com/office/powerpoint/2010/main" val="59582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B381BA-F1D7-483F-B759-9C3451355503}"/>
              </a:ext>
            </a:extLst>
          </p:cNvPr>
          <p:cNvSpPr>
            <a:spLocks noGrp="1"/>
          </p:cNvSpPr>
          <p:nvPr>
            <p:ph type="title"/>
          </p:nvPr>
        </p:nvSpPr>
        <p:spPr>
          <a:xfrm>
            <a:off x="1043938" y="993493"/>
            <a:ext cx="10104124" cy="1517356"/>
          </a:xfrm>
        </p:spPr>
        <p:txBody>
          <a:bodyPr/>
          <a:lstStyle/>
          <a:p>
            <a:r>
              <a:rPr lang="en-US" dirty="0"/>
              <a:t>THANK YOU!</a:t>
            </a:r>
          </a:p>
        </p:txBody>
      </p:sp>
      <p:sp>
        <p:nvSpPr>
          <p:cNvPr id="4" name="Text Placeholder 3">
            <a:extLst>
              <a:ext uri="{FF2B5EF4-FFF2-40B4-BE49-F238E27FC236}">
                <a16:creationId xmlns:a16="http://schemas.microsoft.com/office/drawing/2014/main" id="{A412BBAB-4628-42F5-BF78-BE0E59475133}"/>
              </a:ext>
            </a:extLst>
          </p:cNvPr>
          <p:cNvSpPr>
            <a:spLocks noGrp="1"/>
          </p:cNvSpPr>
          <p:nvPr>
            <p:ph type="body" sz="quarter" idx="13"/>
          </p:nvPr>
        </p:nvSpPr>
        <p:spPr>
          <a:xfrm>
            <a:off x="1201394" y="3048049"/>
            <a:ext cx="10090287" cy="606659"/>
          </a:xfrm>
        </p:spPr>
        <p:txBody>
          <a:bodyPr/>
          <a:lstStyle/>
          <a:p>
            <a:r>
              <a:rPr lang="en-US" dirty="0"/>
              <a:t>Ritik Kumar </a:t>
            </a:r>
          </a:p>
        </p:txBody>
      </p:sp>
      <p:sp>
        <p:nvSpPr>
          <p:cNvPr id="6" name="Text Placeholder 5">
            <a:extLst>
              <a:ext uri="{FF2B5EF4-FFF2-40B4-BE49-F238E27FC236}">
                <a16:creationId xmlns:a16="http://schemas.microsoft.com/office/drawing/2014/main" id="{73118D49-CA48-4C57-A37C-31BAA7538127}"/>
              </a:ext>
            </a:extLst>
          </p:cNvPr>
          <p:cNvSpPr>
            <a:spLocks noGrp="1"/>
          </p:cNvSpPr>
          <p:nvPr>
            <p:ph type="body" sz="quarter" idx="23"/>
          </p:nvPr>
        </p:nvSpPr>
        <p:spPr>
          <a:xfrm>
            <a:off x="4062773" y="4191908"/>
            <a:ext cx="4367531" cy="288000"/>
          </a:xfrm>
        </p:spPr>
        <p:txBody>
          <a:bodyPr/>
          <a:lstStyle/>
          <a:p>
            <a:r>
              <a:rPr lang="en-US" dirty="0"/>
              <a:t>Email</a:t>
            </a:r>
          </a:p>
        </p:txBody>
      </p:sp>
      <p:sp>
        <p:nvSpPr>
          <p:cNvPr id="5" name="Text Placeholder 4">
            <a:extLst>
              <a:ext uri="{FF2B5EF4-FFF2-40B4-BE49-F238E27FC236}">
                <a16:creationId xmlns:a16="http://schemas.microsoft.com/office/drawing/2014/main" id="{62E14719-D011-4E0B-9362-CD19FF22FEB5}"/>
              </a:ext>
            </a:extLst>
          </p:cNvPr>
          <p:cNvSpPr>
            <a:spLocks noGrp="1"/>
          </p:cNvSpPr>
          <p:nvPr>
            <p:ph type="body" sz="quarter" idx="22"/>
          </p:nvPr>
        </p:nvSpPr>
        <p:spPr>
          <a:xfrm>
            <a:off x="3074760" y="4573383"/>
            <a:ext cx="6628039" cy="474519"/>
          </a:xfrm>
        </p:spPr>
        <p:txBody>
          <a:bodyPr/>
          <a:lstStyle/>
          <a:p>
            <a:r>
              <a:rPr lang="en-US" u="sng" dirty="0">
                <a:hlinkClick r:id="rId2"/>
              </a:rPr>
              <a:t>rk1208@rutgers.edu</a:t>
            </a:r>
            <a:endParaRPr lang="en-US" u="sng" dirty="0"/>
          </a:p>
          <a:p>
            <a:endParaRPr lang="en-US" dirty="0"/>
          </a:p>
        </p:txBody>
      </p:sp>
    </p:spTree>
    <p:extLst>
      <p:ext uri="{BB962C8B-B14F-4D97-AF65-F5344CB8AC3E}">
        <p14:creationId xmlns:p14="http://schemas.microsoft.com/office/powerpoint/2010/main" val="3309279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a:xfrm>
            <a:off x="864632" y="1018121"/>
            <a:ext cx="2618048" cy="1244906"/>
          </a:xfrm>
        </p:spPr>
        <p:txBody>
          <a:bodyPr>
            <a:normAutofit/>
          </a:bodyPr>
          <a:lstStyle/>
          <a:p>
            <a:r>
              <a:rPr lang="en-US" sz="4000" dirty="0"/>
              <a:t>Contents :-</a:t>
            </a:r>
          </a:p>
        </p:txBody>
      </p:sp>
      <p:sp>
        <p:nvSpPr>
          <p:cNvPr id="6" name="Text Placeholder 5">
            <a:extLst>
              <a:ext uri="{FF2B5EF4-FFF2-40B4-BE49-F238E27FC236}">
                <a16:creationId xmlns:a16="http://schemas.microsoft.com/office/drawing/2014/main" id="{7E54AC28-9C3E-4734-B2BB-5EC5F60F5559}"/>
              </a:ext>
            </a:extLst>
          </p:cNvPr>
          <p:cNvSpPr>
            <a:spLocks noGrp="1"/>
          </p:cNvSpPr>
          <p:nvPr>
            <p:ph type="body" sz="quarter" idx="15"/>
          </p:nvPr>
        </p:nvSpPr>
        <p:spPr>
          <a:xfrm>
            <a:off x="864632" y="2134681"/>
            <a:ext cx="5811590" cy="3627141"/>
          </a:xfrm>
        </p:spPr>
        <p:txBody>
          <a:bodyPr>
            <a:normAutofit fontScale="92500" lnSpcReduction="20000"/>
          </a:bodyPr>
          <a:lstStyle/>
          <a:p>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Introduction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b="1" dirty="0">
                <a:effectLst/>
                <a:latin typeface="Times New Roman" panose="02020603050405020304" pitchFamily="18" charset="0"/>
                <a:ea typeface="Calibri" panose="020F0502020204030204" pitchFamily="34" charset="0"/>
              </a:rPr>
              <a:t>Dataset Overview</a:t>
            </a:r>
          </a:p>
          <a:p>
            <a:r>
              <a:rPr lang="en-US" sz="1800" b="1" dirty="0">
                <a:effectLst/>
                <a:latin typeface="Times New Roman" panose="02020603050405020304" pitchFamily="18" charset="0"/>
                <a:ea typeface="Calibri" panose="020F0502020204030204" pitchFamily="34" charset="0"/>
              </a:rPr>
              <a:t>Visual 1 - </a:t>
            </a:r>
            <a:r>
              <a:rPr lang="en-US" sz="1800" b="1" dirty="0" err="1">
                <a:effectLst/>
                <a:latin typeface="Times New Roman" panose="02020603050405020304" pitchFamily="18" charset="0"/>
                <a:ea typeface="Calibri" panose="020F0502020204030204" pitchFamily="34" charset="0"/>
              </a:rPr>
              <a:t>TreeMap</a:t>
            </a:r>
            <a:r>
              <a:rPr lang="en-US" sz="1800" b="1" dirty="0">
                <a:effectLst/>
                <a:latin typeface="Times New Roman" panose="02020603050405020304" pitchFamily="18" charset="0"/>
                <a:ea typeface="Calibri" panose="020F0502020204030204" pitchFamily="34" charset="0"/>
              </a:rPr>
              <a:t> Visualization</a:t>
            </a:r>
          </a:p>
          <a:p>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Visual 2 – FacetGrid View</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Visual 3 - Geographical Overview</a:t>
            </a:r>
          </a:p>
          <a:p>
            <a:r>
              <a:rPr lang="en-US" sz="1800" b="1">
                <a:effectLst/>
                <a:latin typeface="Times New Roman" panose="02020603050405020304" pitchFamily="18" charset="0"/>
                <a:ea typeface="Calibri" panose="020F0502020204030204" pitchFamily="34" charset="0"/>
              </a:rPr>
              <a:t>Table Slide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Visual 4 – United States VS China</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Visual 5 – Cluster-wise for the highest air-polluted countries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Visual 6 – Lead Pollutants Affecting the Highly Polluted Countries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Visual 7 – Pollutants Over the Years</a:t>
            </a:r>
          </a:p>
          <a:p>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Visual 8 – Countries influenced by Carbon dioxide and nitrogen oxide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Conclusion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b="1" dirty="0">
              <a:effectLst/>
              <a:latin typeface="Times New Roman" panose="02020603050405020304" pitchFamily="18" charset="0"/>
              <a:ea typeface="Calibri" panose="020F0502020204030204" pitchFamily="34" charset="0"/>
            </a:endParaRPr>
          </a:p>
          <a:p>
            <a:endParaRPr lang="en-US" dirty="0"/>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a:lstStyle/>
          <a:p>
            <a:fld id="{D495E168-DA5E-4888-8D8A-92B118324C14}" type="slidenum">
              <a:rPr lang="en-US" smtClean="0"/>
              <a:pPr/>
              <a:t>2</a:t>
            </a:fld>
            <a:endParaRPr lang="en-US" dirty="0"/>
          </a:p>
        </p:txBody>
      </p:sp>
      <p:pic>
        <p:nvPicPr>
          <p:cNvPr id="7" name="Picture 6">
            <a:extLst>
              <a:ext uri="{FF2B5EF4-FFF2-40B4-BE49-F238E27FC236}">
                <a16:creationId xmlns:a16="http://schemas.microsoft.com/office/drawing/2014/main" id="{398E90BA-2046-687A-EA1D-376F346E917D}"/>
              </a:ext>
            </a:extLst>
          </p:cNvPr>
          <p:cNvPicPr>
            <a:picLocks noChangeAspect="1"/>
          </p:cNvPicPr>
          <p:nvPr/>
        </p:nvPicPr>
        <p:blipFill>
          <a:blip r:embed="rId2"/>
          <a:stretch>
            <a:fillRect/>
          </a:stretch>
        </p:blipFill>
        <p:spPr>
          <a:xfrm>
            <a:off x="420719" y="374391"/>
            <a:ext cx="1752937" cy="435293"/>
          </a:xfrm>
          <a:prstGeom prst="rect">
            <a:avLst/>
          </a:prstGeom>
        </p:spPr>
      </p:pic>
    </p:spTree>
    <p:extLst>
      <p:ext uri="{BB962C8B-B14F-4D97-AF65-F5344CB8AC3E}">
        <p14:creationId xmlns:p14="http://schemas.microsoft.com/office/powerpoint/2010/main" val="3733523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B51AE-252F-4958-A1E9-67C57179FF35}"/>
              </a:ext>
            </a:extLst>
          </p:cNvPr>
          <p:cNvSpPr>
            <a:spLocks noGrp="1"/>
          </p:cNvSpPr>
          <p:nvPr>
            <p:ph type="title"/>
          </p:nvPr>
        </p:nvSpPr>
        <p:spPr/>
        <p:txBody>
          <a:bodyPr/>
          <a:lstStyle/>
          <a:p>
            <a:r>
              <a:rPr lang="en-US" dirty="0"/>
              <a:t>Introduction</a:t>
            </a:r>
          </a:p>
        </p:txBody>
      </p:sp>
      <p:sp>
        <p:nvSpPr>
          <p:cNvPr id="6" name="Text Placeholder 5">
            <a:extLst>
              <a:ext uri="{FF2B5EF4-FFF2-40B4-BE49-F238E27FC236}">
                <a16:creationId xmlns:a16="http://schemas.microsoft.com/office/drawing/2014/main" id="{A1FE0C33-CECE-4322-A29C-AEA87CDB13E3}"/>
              </a:ext>
            </a:extLst>
          </p:cNvPr>
          <p:cNvSpPr>
            <a:spLocks noGrp="1"/>
          </p:cNvSpPr>
          <p:nvPr>
            <p:ph type="body" sz="quarter" idx="15"/>
          </p:nvPr>
        </p:nvSpPr>
        <p:spPr>
          <a:xfrm>
            <a:off x="6751796" y="761989"/>
            <a:ext cx="4870999" cy="2840527"/>
          </a:xfrm>
        </p:spPr>
        <p:txBody>
          <a:bodyPr>
            <a:normAutofit fontScale="47500" lnSpcReduction="20000"/>
          </a:bodyPr>
          <a:lstStyle/>
          <a:p>
            <a:pPr marL="0" indent="0">
              <a:buNone/>
            </a:pPr>
            <a:r>
              <a:rPr lang="en-IN" sz="3500" kern="100" dirty="0">
                <a:effectLst/>
                <a:latin typeface="Times New Roman" panose="02020603050405020304" pitchFamily="18" charset="0"/>
                <a:ea typeface="Calibri" panose="020F0502020204030204" pitchFamily="34" charset="0"/>
                <a:cs typeface="Times New Roman" panose="02020603050405020304" pitchFamily="18" charset="0"/>
              </a:rPr>
              <a:t>The air we breathe has witnessed a profound transformation, shaped by centuries of industrialization, technological advancements, and societal changes. From the early days of the Industrial Revolution to the present era of heightened environmental awareness, this report employs Tableau visualizations to unravel the complexities of air pollution. Over the years, human activities have released a myriad of pollutants into the atmosphere, affecting the delicate balance of our environment. The interactive visualizations in this report aim to not only showcase the historical trends in air pollution but also provide insights into the global efforts made to mitigate its impact.</a:t>
            </a:r>
            <a:endParaRPr lang="en-US" sz="3500"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
        <p:nvSpPr>
          <p:cNvPr id="3" name="Slide Number Placeholder 2">
            <a:extLst>
              <a:ext uri="{FF2B5EF4-FFF2-40B4-BE49-F238E27FC236}">
                <a16:creationId xmlns:a16="http://schemas.microsoft.com/office/drawing/2014/main" id="{077CBD36-E928-427F-BCF4-3FF2B77D4C0D}"/>
              </a:ext>
            </a:extLst>
          </p:cNvPr>
          <p:cNvSpPr>
            <a:spLocks noGrp="1"/>
          </p:cNvSpPr>
          <p:nvPr>
            <p:ph type="sldNum" sz="quarter" idx="10"/>
          </p:nvPr>
        </p:nvSpPr>
        <p:spPr/>
        <p:txBody>
          <a:bodyPr/>
          <a:lstStyle/>
          <a:p>
            <a:fld id="{D495E168-DA5E-4888-8D8A-92B118324C14}" type="slidenum">
              <a:rPr lang="en-US" smtClean="0"/>
              <a:pPr/>
              <a:t>3</a:t>
            </a:fld>
            <a:endParaRPr lang="en-US" dirty="0"/>
          </a:p>
        </p:txBody>
      </p:sp>
      <p:pic>
        <p:nvPicPr>
          <p:cNvPr id="9" name="Picture 8">
            <a:extLst>
              <a:ext uri="{FF2B5EF4-FFF2-40B4-BE49-F238E27FC236}">
                <a16:creationId xmlns:a16="http://schemas.microsoft.com/office/drawing/2014/main" id="{9DECE7C3-0689-159F-C3B6-D34F727E927D}"/>
              </a:ext>
            </a:extLst>
          </p:cNvPr>
          <p:cNvPicPr>
            <a:picLocks noChangeAspect="1"/>
          </p:cNvPicPr>
          <p:nvPr/>
        </p:nvPicPr>
        <p:blipFill>
          <a:blip r:embed="rId2"/>
          <a:stretch>
            <a:fillRect/>
          </a:stretch>
        </p:blipFill>
        <p:spPr>
          <a:xfrm>
            <a:off x="388368" y="374391"/>
            <a:ext cx="1752937" cy="435293"/>
          </a:xfrm>
          <a:prstGeom prst="rect">
            <a:avLst/>
          </a:prstGeom>
        </p:spPr>
      </p:pic>
    </p:spTree>
    <p:extLst>
      <p:ext uri="{BB962C8B-B14F-4D97-AF65-F5344CB8AC3E}">
        <p14:creationId xmlns:p14="http://schemas.microsoft.com/office/powerpoint/2010/main" val="2636584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US" dirty="0"/>
              <a:t>Dataset Overview</a:t>
            </a:r>
          </a:p>
        </p:txBody>
      </p:sp>
      <p:sp>
        <p:nvSpPr>
          <p:cNvPr id="7" name="Text Placeholder 6">
            <a:extLst>
              <a:ext uri="{FF2B5EF4-FFF2-40B4-BE49-F238E27FC236}">
                <a16:creationId xmlns:a16="http://schemas.microsoft.com/office/drawing/2014/main" id="{3FC3CF09-BAFF-4590-A12C-E378DFF1DA5E}"/>
              </a:ext>
            </a:extLst>
          </p:cNvPr>
          <p:cNvSpPr>
            <a:spLocks noGrp="1"/>
          </p:cNvSpPr>
          <p:nvPr>
            <p:ph type="body" sz="quarter" idx="20"/>
          </p:nvPr>
        </p:nvSpPr>
        <p:spPr>
          <a:xfrm>
            <a:off x="1027447" y="2261688"/>
            <a:ext cx="4365625" cy="2333625"/>
          </a:xfrm>
        </p:spPr>
        <p:txBody>
          <a:bodyPr>
            <a:normAutofit lnSpcReduction="10000"/>
          </a:bodyPr>
          <a:lstStyle/>
          <a:p>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This dataset delivers an exhaustive examination of various air pollutants discharged globally, covering a broad timeline from 1750 to 2020. The data tracks emissions of key pollutants such as Nitrogen Oxide, Sulphur Dioxide, Carbon Monoxide, Organic Carbon, Ammonia, and Non-methane Volatile Organic Compounds, all quantified in metric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tonnes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8" name="Text Placeholder 7">
            <a:extLst>
              <a:ext uri="{FF2B5EF4-FFF2-40B4-BE49-F238E27FC236}">
                <a16:creationId xmlns:a16="http://schemas.microsoft.com/office/drawing/2014/main" id="{C9E879AA-B873-414B-BC94-C8FF28566266}"/>
              </a:ext>
            </a:extLst>
          </p:cNvPr>
          <p:cNvSpPr>
            <a:spLocks noGrp="1"/>
          </p:cNvSpPr>
          <p:nvPr>
            <p:ph type="body" sz="quarter" idx="21"/>
          </p:nvPr>
        </p:nvSpPr>
        <p:spPr>
          <a:xfrm>
            <a:off x="6682205" y="2261687"/>
            <a:ext cx="4365625" cy="2333625"/>
          </a:xfrm>
        </p:spPr>
        <p:txBody>
          <a:bodyPr>
            <a:normAutofit/>
          </a:bodyPr>
          <a:lstStyle/>
          <a:p>
            <a:r>
              <a:rPr lang="en-US" sz="1800" dirty="0">
                <a:effectLst/>
                <a:latin typeface="Times New Roman" panose="02020603050405020304" pitchFamily="18" charset="0"/>
                <a:ea typeface="Calibri" panose="020F0502020204030204" pitchFamily="34" charset="0"/>
              </a:rPr>
              <a:t>Sourced from 'One World Data,' this dataset represents a comprehensive aggregation from various global regions, offering a unique and broad perspective on air pollution. The selection of pollutants and the extensive temporal range provide a thorough insight into both historical and current trends in air quality worldwide.</a:t>
            </a:r>
            <a:endParaRPr lang="en-US" dirty="0"/>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4</a:t>
            </a:fld>
            <a:endParaRPr lang="en-US" dirty="0"/>
          </a:p>
        </p:txBody>
      </p:sp>
      <p:pic>
        <p:nvPicPr>
          <p:cNvPr id="16" name="Picture 15">
            <a:extLst>
              <a:ext uri="{FF2B5EF4-FFF2-40B4-BE49-F238E27FC236}">
                <a16:creationId xmlns:a16="http://schemas.microsoft.com/office/drawing/2014/main" id="{F6E8145A-6EAC-A4FA-C385-D258830AF684}"/>
              </a:ext>
            </a:extLst>
          </p:cNvPr>
          <p:cNvPicPr>
            <a:picLocks noChangeAspect="1"/>
          </p:cNvPicPr>
          <p:nvPr/>
        </p:nvPicPr>
        <p:blipFill>
          <a:blip r:embed="rId2"/>
          <a:stretch>
            <a:fillRect/>
          </a:stretch>
        </p:blipFill>
        <p:spPr>
          <a:xfrm>
            <a:off x="378208" y="339982"/>
            <a:ext cx="1752937" cy="435293"/>
          </a:xfrm>
          <a:prstGeom prst="rect">
            <a:avLst/>
          </a:prstGeom>
        </p:spPr>
      </p:pic>
    </p:spTree>
    <p:extLst>
      <p:ext uri="{BB962C8B-B14F-4D97-AF65-F5344CB8AC3E}">
        <p14:creationId xmlns:p14="http://schemas.microsoft.com/office/powerpoint/2010/main" val="18768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a:xfrm>
            <a:off x="918366" y="1538553"/>
            <a:ext cx="4357688" cy="1737360"/>
          </a:xfrm>
        </p:spPr>
        <p:txBody>
          <a:bodyPr>
            <a:normAutofit/>
          </a:bodyPr>
          <a:lstStyle/>
          <a:p>
            <a:r>
              <a:rPr lang="en-US" sz="2700" b="1" kern="100" dirty="0">
                <a:effectLst/>
                <a:latin typeface="Times New Roman" panose="02020603050405020304" pitchFamily="18" charset="0"/>
                <a:ea typeface="Calibri" panose="020F0502020204030204" pitchFamily="34" charset="0"/>
                <a:cs typeface="Times New Roman" panose="02020603050405020304" pitchFamily="18" charset="0"/>
              </a:rPr>
              <a:t>Visual 1 - Tree Map Visualization of Total Emissions by Top 20 Countries</a:t>
            </a:r>
            <a:endParaRPr lang="en-US" dirty="0"/>
          </a:p>
        </p:txBody>
      </p:sp>
      <p:sp>
        <p:nvSpPr>
          <p:cNvPr id="4" name="Text Placeholder 3">
            <a:extLst>
              <a:ext uri="{FF2B5EF4-FFF2-40B4-BE49-F238E27FC236}">
                <a16:creationId xmlns:a16="http://schemas.microsoft.com/office/drawing/2014/main" id="{BE02D267-7BE2-4596-B469-BB4DC32CC0DB}"/>
              </a:ext>
            </a:extLst>
          </p:cNvPr>
          <p:cNvSpPr>
            <a:spLocks noGrp="1"/>
          </p:cNvSpPr>
          <p:nvPr>
            <p:ph type="body" sz="quarter" idx="16"/>
          </p:nvPr>
        </p:nvSpPr>
        <p:spPr/>
        <p:txBody>
          <a:bodyPr/>
          <a:lstStyle/>
          <a:p>
            <a:r>
              <a:rPr lang="en-US" sz="1800" dirty="0">
                <a:effectLst/>
                <a:latin typeface="Times New Roman" panose="02020603050405020304" pitchFamily="18" charset="0"/>
                <a:ea typeface="Calibri" panose="020F0502020204030204" pitchFamily="34" charset="0"/>
              </a:rPr>
              <a:t>To gain a clearer understanding of the global distribution of air pollutant emissions, we conducted an analysis focusing on the top 20 countries contributing the most to global emissions, utilizing data from our comprehensive dataset spanning multiple decades with a focus on the year 2019. </a:t>
            </a:r>
            <a:endParaRPr lang="en-US" dirty="0"/>
          </a:p>
        </p:txBody>
      </p:sp>
      <p:graphicFrame>
        <p:nvGraphicFramePr>
          <p:cNvPr id="9" name="Chart Placeholder 8" descr="Chart">
            <a:extLst>
              <a:ext uri="{FF2B5EF4-FFF2-40B4-BE49-F238E27FC236}">
                <a16:creationId xmlns:a16="http://schemas.microsoft.com/office/drawing/2014/main" id="{25AF9D8E-348F-4D20-A3D5-4634B274F97D}"/>
              </a:ext>
            </a:extLst>
          </p:cNvPr>
          <p:cNvGraphicFramePr>
            <a:graphicFrameLocks noGrp="1"/>
          </p:cNvGraphicFramePr>
          <p:nvPr>
            <p:ph type="chart" sz="quarter" idx="32"/>
            <p:extLst>
              <p:ext uri="{D42A27DB-BD31-4B8C-83A1-F6EECF244321}">
                <p14:modId xmlns:p14="http://schemas.microsoft.com/office/powerpoint/2010/main" val="2556522094"/>
              </p:ext>
            </p:extLst>
          </p:nvPr>
        </p:nvGraphicFramePr>
        <p:xfrm>
          <a:off x="5734050" y="1824990"/>
          <a:ext cx="5669280" cy="3474720"/>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a:lstStyle/>
          <a:p>
            <a:fld id="{D495E168-DA5E-4888-8D8A-92B118324C14}" type="slidenum">
              <a:rPr lang="en-US" smtClean="0"/>
              <a:pPr/>
              <a:t>5</a:t>
            </a:fld>
            <a:endParaRPr lang="en-US" dirty="0"/>
          </a:p>
        </p:txBody>
      </p:sp>
      <p:pic>
        <p:nvPicPr>
          <p:cNvPr id="6" name="Picture 5">
            <a:extLst>
              <a:ext uri="{FF2B5EF4-FFF2-40B4-BE49-F238E27FC236}">
                <a16:creationId xmlns:a16="http://schemas.microsoft.com/office/drawing/2014/main" id="{8A6F0333-5D6C-4C57-5761-B6B9FDC01E8C}"/>
              </a:ext>
            </a:extLst>
          </p:cNvPr>
          <p:cNvPicPr>
            <a:picLocks noChangeAspect="1"/>
          </p:cNvPicPr>
          <p:nvPr/>
        </p:nvPicPr>
        <p:blipFill>
          <a:blip r:embed="rId3"/>
          <a:stretch>
            <a:fillRect/>
          </a:stretch>
        </p:blipFill>
        <p:spPr>
          <a:xfrm>
            <a:off x="398528" y="409516"/>
            <a:ext cx="1752937" cy="435293"/>
          </a:xfrm>
          <a:prstGeom prst="rect">
            <a:avLst/>
          </a:prstGeom>
        </p:spPr>
      </p:pic>
    </p:spTree>
    <p:extLst>
      <p:ext uri="{BB962C8B-B14F-4D97-AF65-F5344CB8AC3E}">
        <p14:creationId xmlns:p14="http://schemas.microsoft.com/office/powerpoint/2010/main" val="612177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C77C5D-1541-4D4C-8CD9-E4CB2D74FBB4}"/>
              </a:ext>
            </a:extLst>
          </p:cNvPr>
          <p:cNvSpPr>
            <a:spLocks noGrp="1"/>
          </p:cNvSpPr>
          <p:nvPr>
            <p:ph type="title"/>
          </p:nvPr>
        </p:nvSpPr>
        <p:spPr/>
        <p:txBody>
          <a:bodyPr/>
          <a:lstStyle/>
          <a:p>
            <a:r>
              <a:rPr lang="en-US" sz="5400" b="1" kern="100" dirty="0">
                <a:effectLst/>
                <a:latin typeface="Times New Roman" panose="02020603050405020304" pitchFamily="18" charset="0"/>
                <a:ea typeface="Calibri" panose="020F0502020204030204" pitchFamily="34" charset="0"/>
                <a:cs typeface="Times New Roman" panose="02020603050405020304" pitchFamily="18" charset="0"/>
              </a:rPr>
              <a:t>Visual 2 – FacetGrid View</a:t>
            </a:r>
            <a:endParaRPr lang="en-US" dirty="0"/>
          </a:p>
        </p:txBody>
      </p:sp>
      <p:sp>
        <p:nvSpPr>
          <p:cNvPr id="4" name="Text Placeholder 3">
            <a:extLst>
              <a:ext uri="{FF2B5EF4-FFF2-40B4-BE49-F238E27FC236}">
                <a16:creationId xmlns:a16="http://schemas.microsoft.com/office/drawing/2014/main" id="{049B0BE2-2BDB-48DC-AE9B-F3B9BACA8247}"/>
              </a:ext>
            </a:extLst>
          </p:cNvPr>
          <p:cNvSpPr>
            <a:spLocks noGrp="1"/>
          </p:cNvSpPr>
          <p:nvPr>
            <p:ph type="body" sz="quarter" idx="16"/>
          </p:nvPr>
        </p:nvSpPr>
        <p:spPr>
          <a:xfrm>
            <a:off x="739049" y="1883192"/>
            <a:ext cx="10515599" cy="629105"/>
          </a:xfrm>
        </p:spPr>
        <p:txBody>
          <a:bodyPr/>
          <a:lstStyle/>
          <a:p>
            <a:r>
              <a:rPr lang="en-US" sz="2400" dirty="0">
                <a:solidFill>
                  <a:schemeClr val="bg1"/>
                </a:solidFill>
                <a:effectLst/>
                <a:latin typeface="Times New Roman" panose="02020603050405020304" pitchFamily="18" charset="0"/>
                <a:ea typeface="Calibri" panose="020F0502020204030204" pitchFamily="34" charset="0"/>
              </a:rPr>
              <a:t>To delve into the dynamic trends of air pollution across different regions, we employed a FacetGrid visualization approach using Python's Seaborn library, focusing on data spanning multiple decades. The dataset, loaded from an Excel file, includes comprehensive emissions data for pollutants such as Nitrogen oxide, Sulphur dioxide, Carbon monoxide, Organic carbon, NMVOCs, Black carbon, and Ammonia. </a:t>
            </a:r>
            <a:endParaRPr lang="en-US" dirty="0">
              <a:solidFill>
                <a:schemeClr val="bg1"/>
              </a:solidFill>
            </a:endParaRPr>
          </a:p>
          <a:p>
            <a:endParaRPr lang="en-US" dirty="0">
              <a:solidFill>
                <a:srgbClr val="FFFF00"/>
              </a:solidFill>
            </a:endParaRPr>
          </a:p>
        </p:txBody>
      </p:sp>
      <p:sp>
        <p:nvSpPr>
          <p:cNvPr id="2" name="Slide Number Placeholder 1">
            <a:extLst>
              <a:ext uri="{FF2B5EF4-FFF2-40B4-BE49-F238E27FC236}">
                <a16:creationId xmlns:a16="http://schemas.microsoft.com/office/drawing/2014/main" id="{95F1F869-7372-4C01-A626-993295149E3E}"/>
              </a:ext>
            </a:extLst>
          </p:cNvPr>
          <p:cNvSpPr>
            <a:spLocks noGrp="1"/>
          </p:cNvSpPr>
          <p:nvPr>
            <p:ph type="sldNum" sz="quarter" idx="10"/>
          </p:nvPr>
        </p:nvSpPr>
        <p:spPr/>
        <p:txBody>
          <a:bodyPr/>
          <a:lstStyle/>
          <a:p>
            <a:fld id="{D495E168-DA5E-4888-8D8A-92B118324C14}" type="slidenum">
              <a:rPr lang="en-US" smtClean="0"/>
              <a:pPr/>
              <a:t>6</a:t>
            </a:fld>
            <a:endParaRPr lang="en-US" dirty="0"/>
          </a:p>
        </p:txBody>
      </p:sp>
      <p:pic>
        <p:nvPicPr>
          <p:cNvPr id="6" name="Picture 5" descr="A graph of a graph&#10;&#10;Description automatically generated with medium confidence">
            <a:extLst>
              <a:ext uri="{FF2B5EF4-FFF2-40B4-BE49-F238E27FC236}">
                <a16:creationId xmlns:a16="http://schemas.microsoft.com/office/drawing/2014/main" id="{384A6C1D-0368-E9B4-66B6-5521BEBB49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3690652"/>
            <a:ext cx="10294147" cy="2313542"/>
          </a:xfrm>
          <a:prstGeom prst="rect">
            <a:avLst/>
          </a:prstGeom>
        </p:spPr>
      </p:pic>
      <p:pic>
        <p:nvPicPr>
          <p:cNvPr id="7" name="Picture 6">
            <a:extLst>
              <a:ext uri="{FF2B5EF4-FFF2-40B4-BE49-F238E27FC236}">
                <a16:creationId xmlns:a16="http://schemas.microsoft.com/office/drawing/2014/main" id="{69E6FAE6-54CA-909D-65DB-F78E26910BB3}"/>
              </a:ext>
            </a:extLst>
          </p:cNvPr>
          <p:cNvPicPr>
            <a:picLocks noChangeAspect="1"/>
          </p:cNvPicPr>
          <p:nvPr/>
        </p:nvPicPr>
        <p:blipFill>
          <a:blip r:embed="rId3"/>
          <a:stretch>
            <a:fillRect/>
          </a:stretch>
        </p:blipFill>
        <p:spPr>
          <a:xfrm>
            <a:off x="398528" y="339982"/>
            <a:ext cx="1752937" cy="435293"/>
          </a:xfrm>
          <a:prstGeom prst="rect">
            <a:avLst/>
          </a:prstGeom>
        </p:spPr>
      </p:pic>
    </p:spTree>
    <p:extLst>
      <p:ext uri="{BB962C8B-B14F-4D97-AF65-F5344CB8AC3E}">
        <p14:creationId xmlns:p14="http://schemas.microsoft.com/office/powerpoint/2010/main" val="4243905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2806C0-8AE3-4975-9946-CCD70055F494}"/>
              </a:ext>
            </a:extLst>
          </p:cNvPr>
          <p:cNvSpPr>
            <a:spLocks noGrp="1"/>
          </p:cNvSpPr>
          <p:nvPr>
            <p:ph type="title"/>
          </p:nvPr>
        </p:nvSpPr>
        <p:spPr>
          <a:xfrm>
            <a:off x="3160464" y="279890"/>
            <a:ext cx="5871072" cy="1325563"/>
          </a:xfrm>
        </p:spPr>
        <p:txBody>
          <a:bodyPr>
            <a:normAutofit/>
          </a:bodyPr>
          <a:lstStyle/>
          <a:p>
            <a:pPr marL="0" marR="0" algn="just">
              <a:lnSpc>
                <a:spcPct val="107000"/>
              </a:lnSpc>
              <a:spcBef>
                <a:spcPts val="0"/>
              </a:spcBef>
              <a:spcAft>
                <a:spcPts val="800"/>
              </a:spcAft>
            </a:pP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Visual 3 - Geographical Overview</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8D8F9E36-CD39-4DDD-927C-C07E8C070A17}"/>
              </a:ext>
            </a:extLst>
          </p:cNvPr>
          <p:cNvSpPr>
            <a:spLocks noGrp="1"/>
          </p:cNvSpPr>
          <p:nvPr>
            <p:ph type="sldNum" sz="quarter" idx="10"/>
          </p:nvPr>
        </p:nvSpPr>
        <p:spPr/>
        <p:txBody>
          <a:bodyPr/>
          <a:lstStyle/>
          <a:p>
            <a:fld id="{D495E168-DA5E-4888-8D8A-92B118324C14}" type="slidenum">
              <a:rPr lang="en-US" smtClean="0"/>
              <a:pPr/>
              <a:t>7</a:t>
            </a:fld>
            <a:endParaRPr lang="en-US" dirty="0"/>
          </a:p>
        </p:txBody>
      </p:sp>
      <p:pic>
        <p:nvPicPr>
          <p:cNvPr id="6" name="Media Placeholder 5" descr="A screenshot of a computer screen&#10;&#10;Description automatically generated">
            <a:extLst>
              <a:ext uri="{FF2B5EF4-FFF2-40B4-BE49-F238E27FC236}">
                <a16:creationId xmlns:a16="http://schemas.microsoft.com/office/drawing/2014/main" id="{A299D04C-0E6D-EFC1-F300-2F56968CAFE4}"/>
              </a:ext>
            </a:extLst>
          </p:cNvPr>
          <p:cNvPicPr>
            <a:picLocks noGrp="1" noChangeAspect="1"/>
          </p:cNvPicPr>
          <p:nvPr>
            <p:ph type="media" sz="quarter" idx="17"/>
          </p:nvPr>
        </p:nvPicPr>
        <p:blipFill>
          <a:blip r:embed="rId2" cstate="print">
            <a:extLst>
              <a:ext uri="{28A0092B-C50C-407E-A947-70E740481C1C}">
                <a14:useLocalDpi xmlns:a14="http://schemas.microsoft.com/office/drawing/2010/main" val="0"/>
              </a:ext>
            </a:extLst>
          </a:blip>
          <a:stretch>
            <a:fillRect/>
          </a:stretch>
        </p:blipFill>
        <p:spPr>
          <a:xfrm>
            <a:off x="1937132" y="1319600"/>
            <a:ext cx="8317736" cy="4677221"/>
          </a:xfrm>
          <a:prstGeom prst="rect">
            <a:avLst/>
          </a:prstGeom>
        </p:spPr>
      </p:pic>
      <p:pic>
        <p:nvPicPr>
          <p:cNvPr id="7" name="Picture 6">
            <a:extLst>
              <a:ext uri="{FF2B5EF4-FFF2-40B4-BE49-F238E27FC236}">
                <a16:creationId xmlns:a16="http://schemas.microsoft.com/office/drawing/2014/main" id="{2A177B4F-05DC-2C74-85DC-85EC8285CC34}"/>
              </a:ext>
            </a:extLst>
          </p:cNvPr>
          <p:cNvPicPr>
            <a:picLocks noChangeAspect="1"/>
          </p:cNvPicPr>
          <p:nvPr/>
        </p:nvPicPr>
        <p:blipFill>
          <a:blip r:embed="rId3"/>
          <a:stretch>
            <a:fillRect/>
          </a:stretch>
        </p:blipFill>
        <p:spPr>
          <a:xfrm>
            <a:off x="439168" y="374391"/>
            <a:ext cx="1752937" cy="435293"/>
          </a:xfrm>
          <a:prstGeom prst="rect">
            <a:avLst/>
          </a:prstGeom>
        </p:spPr>
      </p:pic>
    </p:spTree>
    <p:extLst>
      <p:ext uri="{BB962C8B-B14F-4D97-AF65-F5344CB8AC3E}">
        <p14:creationId xmlns:p14="http://schemas.microsoft.com/office/powerpoint/2010/main" val="491993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24568C-56E6-4923-BD06-A73B18394849}"/>
              </a:ext>
            </a:extLst>
          </p:cNvPr>
          <p:cNvSpPr>
            <a:spLocks noGrp="1"/>
          </p:cNvSpPr>
          <p:nvPr>
            <p:ph type="title"/>
          </p:nvPr>
        </p:nvSpPr>
        <p:spPr>
          <a:xfrm>
            <a:off x="8608928" y="1718210"/>
            <a:ext cx="2669859" cy="1577904"/>
          </a:xfrm>
        </p:spPr>
        <p:txBody>
          <a:bodyPr>
            <a:normAutofit/>
          </a:bodyPr>
          <a:lstStyle/>
          <a:p>
            <a:r>
              <a:rPr lang="en-US" dirty="0"/>
              <a:t>TABLE</a:t>
            </a:r>
            <a:br>
              <a:rPr lang="en-US" dirty="0"/>
            </a:br>
            <a:r>
              <a:rPr lang="en-US" dirty="0"/>
              <a:t>SLIDE</a:t>
            </a:r>
          </a:p>
        </p:txBody>
      </p:sp>
      <p:sp>
        <p:nvSpPr>
          <p:cNvPr id="4" name="Text Placeholder 3">
            <a:extLst>
              <a:ext uri="{FF2B5EF4-FFF2-40B4-BE49-F238E27FC236}">
                <a16:creationId xmlns:a16="http://schemas.microsoft.com/office/drawing/2014/main" id="{0D25F46D-4480-4519-95A2-222F0385239E}"/>
              </a:ext>
            </a:extLst>
          </p:cNvPr>
          <p:cNvSpPr>
            <a:spLocks noGrp="1"/>
          </p:cNvSpPr>
          <p:nvPr>
            <p:ph type="body" sz="quarter" idx="16"/>
          </p:nvPr>
        </p:nvSpPr>
        <p:spPr>
          <a:xfrm>
            <a:off x="7295438" y="3296114"/>
            <a:ext cx="4415493" cy="2689484"/>
          </a:xfrm>
        </p:spPr>
        <p:txBody>
          <a:bodyPr/>
          <a:lstStyle/>
          <a:p>
            <a:r>
              <a:rPr lang="en-US" sz="1800" dirty="0">
                <a:effectLst/>
                <a:latin typeface="Times New Roman" panose="02020603050405020304" pitchFamily="18" charset="0"/>
                <a:ea typeface="Calibri" panose="020F0502020204030204" pitchFamily="34" charset="0"/>
              </a:rPr>
              <a:t>Our initial visualization showcases the impact of the three primary pollutants contributing to global air pollution. This visual provides a geographic representation of how these pollutants are distributed across different countries. It utilizes varying shades of color to indicate the intensity of pollutant concentrations, offering a clear depiction of regional pollution levels. Additionally, the graph displays the concentrations of each pollutant in parts per million, allowing for a detailed analysis of specific pollutants.</a:t>
            </a:r>
            <a:endParaRPr lang="en-US" dirty="0"/>
          </a:p>
        </p:txBody>
      </p:sp>
      <p:sp>
        <p:nvSpPr>
          <p:cNvPr id="2" name="Slide Number Placeholder 1">
            <a:extLst>
              <a:ext uri="{FF2B5EF4-FFF2-40B4-BE49-F238E27FC236}">
                <a16:creationId xmlns:a16="http://schemas.microsoft.com/office/drawing/2014/main" id="{1E8A5CE3-2115-4267-9A88-04013EE991C3}"/>
              </a:ext>
            </a:extLst>
          </p:cNvPr>
          <p:cNvSpPr>
            <a:spLocks noGrp="1"/>
          </p:cNvSpPr>
          <p:nvPr>
            <p:ph type="sldNum" sz="quarter" idx="10"/>
          </p:nvPr>
        </p:nvSpPr>
        <p:spPr/>
        <p:txBody>
          <a:bodyPr/>
          <a:lstStyle/>
          <a:p>
            <a:fld id="{D495E168-DA5E-4888-8D8A-92B118324C14}" type="slidenum">
              <a:rPr lang="en-US" smtClean="0"/>
              <a:pPr/>
              <a:t>8</a:t>
            </a:fld>
            <a:endParaRPr lang="en-US" dirty="0"/>
          </a:p>
        </p:txBody>
      </p:sp>
      <p:pic>
        <p:nvPicPr>
          <p:cNvPr id="9" name="Picture 8" descr="A table with numbers and letters&#10;&#10;Description automatically generated">
            <a:extLst>
              <a:ext uri="{FF2B5EF4-FFF2-40B4-BE49-F238E27FC236}">
                <a16:creationId xmlns:a16="http://schemas.microsoft.com/office/drawing/2014/main" id="{A8E8A390-CA9A-0D66-9F8A-6EFE94192CD0}"/>
              </a:ext>
            </a:extLst>
          </p:cNvPr>
          <p:cNvPicPr>
            <a:picLocks noChangeAspect="1"/>
          </p:cNvPicPr>
          <p:nvPr/>
        </p:nvPicPr>
        <p:blipFill>
          <a:blip r:embed="rId2"/>
          <a:stretch>
            <a:fillRect/>
          </a:stretch>
        </p:blipFill>
        <p:spPr>
          <a:xfrm>
            <a:off x="747960" y="1302744"/>
            <a:ext cx="6130656" cy="4084503"/>
          </a:xfrm>
          <a:prstGeom prst="rect">
            <a:avLst/>
          </a:prstGeom>
        </p:spPr>
      </p:pic>
      <p:pic>
        <p:nvPicPr>
          <p:cNvPr id="10" name="Picture 9">
            <a:extLst>
              <a:ext uri="{FF2B5EF4-FFF2-40B4-BE49-F238E27FC236}">
                <a16:creationId xmlns:a16="http://schemas.microsoft.com/office/drawing/2014/main" id="{264CC559-223F-7D3B-CBD6-4754FC262B27}"/>
              </a:ext>
            </a:extLst>
          </p:cNvPr>
          <p:cNvPicPr>
            <a:picLocks noChangeAspect="1"/>
          </p:cNvPicPr>
          <p:nvPr/>
        </p:nvPicPr>
        <p:blipFill>
          <a:blip r:embed="rId3"/>
          <a:stretch>
            <a:fillRect/>
          </a:stretch>
        </p:blipFill>
        <p:spPr>
          <a:xfrm>
            <a:off x="327408" y="326707"/>
            <a:ext cx="1752937" cy="435293"/>
          </a:xfrm>
          <a:prstGeom prst="rect">
            <a:avLst/>
          </a:prstGeom>
        </p:spPr>
      </p:pic>
    </p:spTree>
    <p:extLst>
      <p:ext uri="{BB962C8B-B14F-4D97-AF65-F5344CB8AC3E}">
        <p14:creationId xmlns:p14="http://schemas.microsoft.com/office/powerpoint/2010/main" val="2902992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C77C5D-1541-4D4C-8CD9-E4CB2D74FBB4}"/>
              </a:ext>
            </a:extLst>
          </p:cNvPr>
          <p:cNvSpPr>
            <a:spLocks noGrp="1"/>
          </p:cNvSpPr>
          <p:nvPr>
            <p:ph type="title"/>
          </p:nvPr>
        </p:nvSpPr>
        <p:spPr>
          <a:xfrm>
            <a:off x="3418659" y="572877"/>
            <a:ext cx="5904123" cy="1262367"/>
          </a:xfrm>
        </p:spPr>
        <p:txBody>
          <a:bodyPr>
            <a:normAutofit/>
          </a:bodyPr>
          <a:lstStyle/>
          <a:p>
            <a:pPr marL="0" marR="0" algn="just">
              <a:lnSpc>
                <a:spcPct val="107000"/>
              </a:lnSpc>
              <a:spcBef>
                <a:spcPts val="0"/>
              </a:spcBef>
              <a:spcAft>
                <a:spcPts val="800"/>
              </a:spcAft>
            </a:pP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Visual 4 – United States VS China</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 Placeholder 3">
            <a:extLst>
              <a:ext uri="{FF2B5EF4-FFF2-40B4-BE49-F238E27FC236}">
                <a16:creationId xmlns:a16="http://schemas.microsoft.com/office/drawing/2014/main" id="{049B0BE2-2BDB-48DC-AE9B-F3B9BACA8247}"/>
              </a:ext>
            </a:extLst>
          </p:cNvPr>
          <p:cNvSpPr>
            <a:spLocks noGrp="1"/>
          </p:cNvSpPr>
          <p:nvPr>
            <p:ph type="body" sz="quarter" idx="16"/>
          </p:nvPr>
        </p:nvSpPr>
        <p:spPr>
          <a:xfrm>
            <a:off x="981420" y="1712463"/>
            <a:ext cx="10515599" cy="575535"/>
          </a:xfrm>
        </p:spPr>
        <p:txBody>
          <a:bodyPr/>
          <a:lstStyle/>
          <a:p>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In our initial visualization, we identified the United States and China as the two countries most significantly impacted by the top three air pollutants. This line graph delves into how these pollutants have individually influenced each country over the years. A particular focus is given to Non-methane Volatile Organic Compounds (NMVOCs). We observe that while NMVOC levels have been rising in China, they have notably decreased in the United States.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2" name="Slide Number Placeholder 1">
            <a:extLst>
              <a:ext uri="{FF2B5EF4-FFF2-40B4-BE49-F238E27FC236}">
                <a16:creationId xmlns:a16="http://schemas.microsoft.com/office/drawing/2014/main" id="{95F1F869-7372-4C01-A626-993295149E3E}"/>
              </a:ext>
            </a:extLst>
          </p:cNvPr>
          <p:cNvSpPr>
            <a:spLocks noGrp="1"/>
          </p:cNvSpPr>
          <p:nvPr>
            <p:ph type="sldNum" sz="quarter" idx="10"/>
          </p:nvPr>
        </p:nvSpPr>
        <p:spPr/>
        <p:txBody>
          <a:bodyPr/>
          <a:lstStyle/>
          <a:p>
            <a:fld id="{D495E168-DA5E-4888-8D8A-92B118324C14}" type="slidenum">
              <a:rPr lang="en-US" smtClean="0"/>
              <a:pPr/>
              <a:t>9</a:t>
            </a:fld>
            <a:endParaRPr lang="en-US" dirty="0"/>
          </a:p>
        </p:txBody>
      </p:sp>
      <p:pic>
        <p:nvPicPr>
          <p:cNvPr id="6" name="Picture 5" descr="A graph of blue and red lines&#10;&#10;Description automatically generated">
            <a:extLst>
              <a:ext uri="{FF2B5EF4-FFF2-40B4-BE49-F238E27FC236}">
                <a16:creationId xmlns:a16="http://schemas.microsoft.com/office/drawing/2014/main" id="{85F84B2C-55CF-32F1-47CE-6F7E0B337E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9869" y="3065309"/>
            <a:ext cx="5352262" cy="3009387"/>
          </a:xfrm>
          <a:prstGeom prst="rect">
            <a:avLst/>
          </a:prstGeom>
        </p:spPr>
      </p:pic>
      <p:pic>
        <p:nvPicPr>
          <p:cNvPr id="7" name="Picture 6">
            <a:extLst>
              <a:ext uri="{FF2B5EF4-FFF2-40B4-BE49-F238E27FC236}">
                <a16:creationId xmlns:a16="http://schemas.microsoft.com/office/drawing/2014/main" id="{726E724D-AEC7-3EB3-C7D3-052090AE3FE4}"/>
              </a:ext>
            </a:extLst>
          </p:cNvPr>
          <p:cNvPicPr>
            <a:picLocks noChangeAspect="1"/>
          </p:cNvPicPr>
          <p:nvPr/>
        </p:nvPicPr>
        <p:blipFill>
          <a:blip r:embed="rId3"/>
          <a:stretch>
            <a:fillRect/>
          </a:stretch>
        </p:blipFill>
        <p:spPr>
          <a:xfrm>
            <a:off x="327408" y="326707"/>
            <a:ext cx="1752937" cy="435293"/>
          </a:xfrm>
          <a:prstGeom prst="rect">
            <a:avLst/>
          </a:prstGeom>
        </p:spPr>
      </p:pic>
    </p:spTree>
    <p:extLst>
      <p:ext uri="{BB962C8B-B14F-4D97-AF65-F5344CB8AC3E}">
        <p14:creationId xmlns:p14="http://schemas.microsoft.com/office/powerpoint/2010/main" val="3360229412"/>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22977542_Outdoors presentation_RVA_v4.potx" id="{6CD96AFB-7D75-48FF-A856-C8B82BF3C12B}" vid="{1E6ACFD4-3AE6-4944-B76B-DA44E915EC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A3EFA51B33F7C48A2E1FE7C60235E92" ma:contentTypeVersion="4" ma:contentTypeDescription="Create a new document." ma:contentTypeScope="" ma:versionID="4dc4e0454c2d1a098afd58425b139b44">
  <xsd:schema xmlns:xsd="http://www.w3.org/2001/XMLSchema" xmlns:xs="http://www.w3.org/2001/XMLSchema" xmlns:p="http://schemas.microsoft.com/office/2006/metadata/properties" xmlns:ns3="e3e4045d-cf6d-4ffa-89b6-a4ff1d0e1101" targetNamespace="http://schemas.microsoft.com/office/2006/metadata/properties" ma:root="true" ma:fieldsID="9803de1109556bd3d28a1299c661198d" ns3:_="">
    <xsd:import namespace="e3e4045d-cf6d-4ffa-89b6-a4ff1d0e1101"/>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e4045d-cf6d-4ffa-89b6-a4ff1d0e11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CFC9A7D-913E-450B-B7C4-F4A0F9514B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3e4045d-cf6d-4ffa-89b6-a4ff1d0e110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60B100-7079-4DE7-AF7C-20BFB1D62C46}">
  <ds:schemaRefs>
    <ds:schemaRef ds:uri="http://schemas.microsoft.com/sharepoint/v3/contenttype/forms"/>
  </ds:schemaRefs>
</ds:datastoreItem>
</file>

<file path=customXml/itemProps3.xml><?xml version="1.0" encoding="utf-8"?>
<ds:datastoreItem xmlns:ds="http://schemas.openxmlformats.org/officeDocument/2006/customXml" ds:itemID="{826A71AF-4CF2-4B95-BFB6-5C27500258C6}">
  <ds:schemaRefs>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schemas.microsoft.com/office/infopath/2007/PartnerControls"/>
    <ds:schemaRef ds:uri="e3e4045d-cf6d-4ffa-89b6-a4ff1d0e1101"/>
    <ds:schemaRef ds:uri="http://www.w3.org/XML/1998/namespace"/>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Outdoors presentation</Template>
  <TotalTime>82</TotalTime>
  <Words>1173</Words>
  <Application>Microsoft Office PowerPoint</Application>
  <PresentationFormat>Widescreen</PresentationFormat>
  <Paragraphs>62</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Franklin Gothic Book</vt:lpstr>
      <vt:lpstr>Gill Sans MT</vt:lpstr>
      <vt:lpstr>Times New Roman</vt:lpstr>
      <vt:lpstr>Office Theme</vt:lpstr>
      <vt:lpstr>A Global Perspective on  Air Pollution</vt:lpstr>
      <vt:lpstr>Contents :-</vt:lpstr>
      <vt:lpstr>Introduction</vt:lpstr>
      <vt:lpstr>Dataset Overview</vt:lpstr>
      <vt:lpstr>Visual 1 - Tree Map Visualization of Total Emissions by Top 20 Countries</vt:lpstr>
      <vt:lpstr>Visual 2 – FacetGrid View</vt:lpstr>
      <vt:lpstr>Visual 3 - Geographical Overview</vt:lpstr>
      <vt:lpstr>TABLE SLIDE</vt:lpstr>
      <vt:lpstr>Visual 4 – United States VS China</vt:lpstr>
      <vt:lpstr>Visual 5 – Cluster wise for the highest air-polluted countries</vt:lpstr>
      <vt:lpstr>Visual 6 – Lead Pollutants Affecting the Highly Polluted Countries</vt:lpstr>
      <vt:lpstr>Visual 7 – Pollutants Over the Years</vt:lpstr>
      <vt:lpstr>Visual 8 – Countries influenced by Carbon dioxide and nitrogen oxide</vt:lpstr>
      <vt:lpstr>Conclusion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Global Perspective on  Air Pollution</dc:title>
  <dc:creator>Ritik Kumar</dc:creator>
  <cp:lastModifiedBy>Ritik Kumar</cp:lastModifiedBy>
  <cp:revision>3</cp:revision>
  <dcterms:created xsi:type="dcterms:W3CDTF">2024-05-07T02:59:49Z</dcterms:created>
  <dcterms:modified xsi:type="dcterms:W3CDTF">2024-11-14T18:06:31Z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0x0101000A3EFA51B33F7C48A2E1FE7C60235E92</vt:lpwstr>
  </property>
</Properties>
</file>